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303" r:id="rId2"/>
    <p:sldId id="331" r:id="rId3"/>
    <p:sldId id="412" r:id="rId4"/>
    <p:sldId id="426" r:id="rId5"/>
    <p:sldId id="470" r:id="rId6"/>
    <p:sldId id="406" r:id="rId7"/>
    <p:sldId id="471" r:id="rId8"/>
    <p:sldId id="425" r:id="rId9"/>
    <p:sldId id="408" r:id="rId10"/>
    <p:sldId id="462" r:id="rId11"/>
    <p:sldId id="459" r:id="rId12"/>
    <p:sldId id="460" r:id="rId13"/>
    <p:sldId id="458" r:id="rId14"/>
    <p:sldId id="477" r:id="rId15"/>
    <p:sldId id="478" r:id="rId16"/>
    <p:sldId id="479" r:id="rId17"/>
    <p:sldId id="480" r:id="rId18"/>
    <p:sldId id="481" r:id="rId19"/>
    <p:sldId id="482" r:id="rId20"/>
    <p:sldId id="429" r:id="rId21"/>
    <p:sldId id="485" r:id="rId22"/>
    <p:sldId id="483" r:id="rId23"/>
    <p:sldId id="448" r:id="rId24"/>
    <p:sldId id="484" r:id="rId25"/>
    <p:sldId id="476" r:id="rId26"/>
    <p:sldId id="486" r:id="rId27"/>
    <p:sldId id="488" r:id="rId28"/>
    <p:sldId id="489" r:id="rId29"/>
    <p:sldId id="490" r:id="rId30"/>
    <p:sldId id="487" r:id="rId31"/>
    <p:sldId id="491" r:id="rId32"/>
    <p:sldId id="492" r:id="rId33"/>
    <p:sldId id="493" r:id="rId34"/>
    <p:sldId id="494" r:id="rId35"/>
    <p:sldId id="495" r:id="rId36"/>
    <p:sldId id="497" r:id="rId37"/>
    <p:sldId id="496" r:id="rId38"/>
    <p:sldId id="498" r:id="rId39"/>
    <p:sldId id="499" r:id="rId40"/>
    <p:sldId id="421" r:id="rId41"/>
  </p:sldIdLst>
  <p:sldSz cx="18288000" cy="10287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Open Sans" panose="020B0606030504020204" pitchFamily="34" charset="0"/>
      <p:regular r:id="rId47"/>
      <p:bold r:id="rId48"/>
      <p:italic r:id="rId49"/>
      <p:boldItalic r:id="rId50"/>
    </p:embeddedFont>
    <p:embeddedFont>
      <p:font typeface="Open Sans Bold" panose="020F0702030404030204" pitchFamily="34" charset="0"/>
      <p:regular r:id="rId51"/>
      <p:bold r:id="rId51"/>
    </p:embeddedFont>
    <p:embeddedFont>
      <p:font typeface="Overpass Black" pitchFamily="2" charset="0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55B71C3E-11E8-4D3A-8238-B9087786FA9B}">
          <p14:sldIdLst>
            <p14:sldId id="303"/>
            <p14:sldId id="331"/>
          </p14:sldIdLst>
        </p14:section>
        <p14:section name="1 slide" id="{C338195B-7310-407F-840A-BE1DD0D97AE6}">
          <p14:sldIdLst>
            <p14:sldId id="412"/>
            <p14:sldId id="426"/>
            <p14:sldId id="470"/>
            <p14:sldId id="406"/>
            <p14:sldId id="471"/>
            <p14:sldId id="425"/>
            <p14:sldId id="408"/>
            <p14:sldId id="462"/>
            <p14:sldId id="459"/>
            <p14:sldId id="460"/>
            <p14:sldId id="458"/>
            <p14:sldId id="477"/>
            <p14:sldId id="478"/>
            <p14:sldId id="479"/>
            <p14:sldId id="480"/>
            <p14:sldId id="481"/>
            <p14:sldId id="482"/>
            <p14:sldId id="429"/>
            <p14:sldId id="485"/>
            <p14:sldId id="483"/>
            <p14:sldId id="448"/>
            <p14:sldId id="484"/>
            <p14:sldId id="476"/>
            <p14:sldId id="486"/>
            <p14:sldId id="488"/>
            <p14:sldId id="489"/>
            <p14:sldId id="490"/>
            <p14:sldId id="487"/>
            <p14:sldId id="491"/>
            <p14:sldId id="492"/>
            <p14:sldId id="493"/>
            <p14:sldId id="494"/>
            <p14:sldId id="495"/>
            <p14:sldId id="497"/>
            <p14:sldId id="496"/>
            <p14:sldId id="498"/>
            <p14:sldId id="499"/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A54"/>
    <a:srgbClr val="111329"/>
    <a:srgbClr val="69BFAB"/>
    <a:srgbClr val="69C0AC"/>
    <a:srgbClr val="3EB499"/>
    <a:srgbClr val="000000"/>
    <a:srgbClr val="57BFAC"/>
    <a:srgbClr val="3FB499"/>
    <a:srgbClr val="293B7A"/>
    <a:srgbClr val="D46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07" autoAdjust="0"/>
    <p:restoredTop sz="96203" autoAdjust="0"/>
  </p:normalViewPr>
  <p:slideViewPr>
    <p:cSldViewPr>
      <p:cViewPr varScale="1">
        <p:scale>
          <a:sx n="83" d="100"/>
          <a:sy n="83" d="100"/>
        </p:scale>
        <p:origin x="9952" y="1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2408F-B18F-F847-8ACB-224AFD6D64C5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1781E-9908-C94B-AFFF-BA4F5379C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04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541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658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601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249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014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763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658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888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92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53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39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19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53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18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55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719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781E-9908-C94B-AFFF-BA4F5379C11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97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F8C6E08-4989-BDBF-B30C-70183B804C22}"/>
              </a:ext>
            </a:extLst>
          </p:cNvPr>
          <p:cNvSpPr/>
          <p:nvPr/>
        </p:nvSpPr>
        <p:spPr>
          <a:xfrm rot="2700000">
            <a:off x="-14785988" y="-17458608"/>
            <a:ext cx="18287996" cy="1942005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Box 6"/>
          <p:cNvSpPr txBox="1"/>
          <p:nvPr/>
        </p:nvSpPr>
        <p:spPr>
          <a:xfrm>
            <a:off x="1371600" y="-21080390"/>
            <a:ext cx="11155680" cy="5087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ct val="150000"/>
              </a:lnSpc>
              <a:spcBef>
                <a:spcPct val="0"/>
              </a:spcBef>
            </a:pPr>
            <a:r>
              <a:rPr lang="cs-CZ" sz="11500" b="1" dirty="0">
                <a:solidFill>
                  <a:srgbClr val="3FB499"/>
                </a:solidFill>
                <a:latin typeface="Overpass Black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Termíny na rok 2024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4B01262-E328-9473-588D-FA5DDE4313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9228" y="427494"/>
            <a:ext cx="9449544" cy="94320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FBDB9D6-32F1-F6A7-4233-4A55C4417AFF}"/>
              </a:ext>
            </a:extLst>
          </p:cNvPr>
          <p:cNvGrpSpPr/>
          <p:nvPr/>
        </p:nvGrpSpPr>
        <p:grpSpPr>
          <a:xfrm>
            <a:off x="0" y="9037239"/>
            <a:ext cx="18288000" cy="3086102"/>
            <a:chOff x="0" y="0"/>
            <a:chExt cx="4816593" cy="8128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29D8B4C-95EA-4D5C-159F-1475A97A0E01}"/>
                </a:ext>
              </a:extLst>
            </p:cNvPr>
            <p:cNvSpPr/>
            <p:nvPr/>
          </p:nvSpPr>
          <p:spPr>
            <a:xfrm>
              <a:off x="0" y="0"/>
              <a:ext cx="4816593" cy="329155"/>
            </a:xfrm>
            <a:custGeom>
              <a:avLst/>
              <a:gdLst/>
              <a:ahLst/>
              <a:cxnLst/>
              <a:rect l="l" t="t" r="r" b="b"/>
              <a:pathLst>
                <a:path w="4816592" h="329155">
                  <a:moveTo>
                    <a:pt x="0" y="0"/>
                  </a:moveTo>
                  <a:lnTo>
                    <a:pt x="4816592" y="0"/>
                  </a:lnTo>
                  <a:lnTo>
                    <a:pt x="4816592" y="329155"/>
                  </a:lnTo>
                  <a:lnTo>
                    <a:pt x="0" y="329155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pPr algn="ctr"/>
              <a:r>
                <a:rPr lang="cs-CZ" sz="7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Pondělí 3. 2. 2025</a:t>
              </a:r>
              <a:endParaRPr sz="7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4D7B7D-47B2-783C-511A-4056C96DC807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28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D310E1B-467D-3438-C0FE-02B5D475E54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2" y="-83318"/>
            <a:ext cx="10453636" cy="10453636"/>
          </a:xfrm>
          <a:prstGeom prst="rect">
            <a:avLst/>
          </a:prstGeom>
          <a:effectLst>
            <a:outerShdw blurRad="139700" dist="101600" dir="5400000" algn="ctr" rotWithShape="0">
              <a:schemeClr val="tx1">
                <a:alpha val="10000"/>
              </a:scheme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0" y="6955519"/>
            <a:ext cx="18288000" cy="1130462"/>
            <a:chOff x="0" y="0"/>
            <a:chExt cx="4816593" cy="297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7735"/>
            </a:xfrm>
            <a:custGeom>
              <a:avLst/>
              <a:gdLst/>
              <a:ahLst/>
              <a:cxnLst/>
              <a:rect l="l" t="t" r="r" b="b"/>
              <a:pathLst>
                <a:path w="4816592" h="297735">
                  <a:moveTo>
                    <a:pt x="0" y="0"/>
                  </a:moveTo>
                  <a:lnTo>
                    <a:pt x="4816592" y="0"/>
                  </a:lnTo>
                  <a:lnTo>
                    <a:pt x="4816592" y="297735"/>
                  </a:lnTo>
                  <a:lnTo>
                    <a:pt x="0" y="297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566558" y="7063550"/>
            <a:ext cx="1315488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cs-CZ" sz="6000" b="1" dirty="0" err="1">
                <a:solidFill>
                  <a:srgbClr val="3FB4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Mindset</a:t>
            </a:r>
            <a:r>
              <a:rPr lang="cs-CZ" sz="6000" b="1" dirty="0">
                <a:solidFill>
                  <a:srgbClr val="3FB4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schůzku</a:t>
            </a:r>
          </a:p>
        </p:txBody>
      </p:sp>
    </p:spTree>
    <p:extLst>
      <p:ext uri="{BB962C8B-B14F-4D97-AF65-F5344CB8AC3E}">
        <p14:creationId xmlns:p14="http://schemas.microsoft.com/office/powerpoint/2010/main" val="386429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024" y="-585736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BE3A703-F5D0-3528-E288-65B6A537DAAF}"/>
              </a:ext>
            </a:extLst>
          </p:cNvPr>
          <p:cNvSpPr txBox="1"/>
          <p:nvPr/>
        </p:nvSpPr>
        <p:spPr>
          <a:xfrm>
            <a:off x="1543050" y="1119768"/>
            <a:ext cx="114584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Buď živíte své ego..</a:t>
            </a:r>
          </a:p>
          <a:p>
            <a:endParaRPr lang="cs-CZ" sz="5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Nebo živíte svou peněženku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034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024" y="-1026811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BE3A703-F5D0-3528-E288-65B6A537DAAF}"/>
              </a:ext>
            </a:extLst>
          </p:cNvPr>
          <p:cNvSpPr txBox="1"/>
          <p:nvPr/>
        </p:nvSpPr>
        <p:spPr>
          <a:xfrm>
            <a:off x="1543050" y="1119768"/>
            <a:ext cx="12249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znamená finanční plán?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396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024" y="-1026811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BE3A703-F5D0-3528-E288-65B6A537DAAF}"/>
              </a:ext>
            </a:extLst>
          </p:cNvPr>
          <p:cNvSpPr txBox="1"/>
          <p:nvPr/>
        </p:nvSpPr>
        <p:spPr>
          <a:xfrm>
            <a:off x="1543050" y="1119768"/>
            <a:ext cx="108775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Finanční plán = JISTOTA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3FF3BC-926A-3EF8-B8C6-E5A06EB3D495}"/>
              </a:ext>
            </a:extLst>
          </p:cNvPr>
          <p:cNvSpPr txBox="1"/>
          <p:nvPr/>
        </p:nvSpPr>
        <p:spPr>
          <a:xfrm>
            <a:off x="1543050" y="2183425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Puzzle do sebe krásně zapadá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1A0615B-1359-18EA-5F12-3AD795967788}"/>
              </a:ext>
            </a:extLst>
          </p:cNvPr>
          <p:cNvSpPr txBox="1"/>
          <p:nvPr/>
        </p:nvSpPr>
        <p:spPr>
          <a:xfrm>
            <a:off x="1543050" y="2783973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Máte širší souvislosti a víte, proč je daný produkt nastavený přesně takto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F1E67F5-E7C9-B5CC-0D71-41A169D8BA54}"/>
              </a:ext>
            </a:extLst>
          </p:cNvPr>
          <p:cNvSpPr txBox="1"/>
          <p:nvPr/>
        </p:nvSpPr>
        <p:spPr>
          <a:xfrm>
            <a:off x="1543050" y="3462910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Dovolíte si ten luxus, že nebudete řešit, kolik klient platil doteď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D3A63D2-9359-61CD-1E62-9528B1DF68D5}"/>
              </a:ext>
            </a:extLst>
          </p:cNvPr>
          <p:cNvSpPr txBox="1"/>
          <p:nvPr/>
        </p:nvSpPr>
        <p:spPr>
          <a:xfrm>
            <a:off x="1543050" y="4141847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Pokud budu dělat </a:t>
            </a:r>
            <a:r>
              <a:rPr lang="cs-CZ" sz="2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přebuchy</a:t>
            </a:r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je otázka času, kdy mě někdo </a:t>
            </a:r>
            <a:r>
              <a:rPr lang="cs-CZ" sz="2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přebuchne</a:t>
            </a:r>
            <a:endParaRPr lang="cs-CZ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CF57DA-67FA-D504-CEA0-876704AC3BBA}"/>
              </a:ext>
            </a:extLst>
          </p:cNvPr>
          <p:cNvSpPr txBox="1"/>
          <p:nvPr/>
        </p:nvSpPr>
        <p:spPr>
          <a:xfrm>
            <a:off x="1543050" y="4820784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Konstrukce kvalitního </a:t>
            </a:r>
            <a:r>
              <a:rPr lang="cs-CZ" sz="25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finančního plánu </a:t>
            </a:r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umí minimum lidí na trhu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D44C1A3-70A9-61C5-6FBA-338C0E87D5A5}"/>
              </a:ext>
            </a:extLst>
          </p:cNvPr>
          <p:cNvSpPr txBox="1"/>
          <p:nvPr/>
        </p:nvSpPr>
        <p:spPr>
          <a:xfrm>
            <a:off x="1543050" y="5499721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to </a:t>
            </a:r>
            <a:r>
              <a:rPr lang="cs-CZ" sz="2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jistota</a:t>
            </a:r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že se vám na klienta NIKDO nedostane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76A68819-0276-78C7-7294-89D3BFBDD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0" y="6122249"/>
            <a:ext cx="4871556" cy="324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9411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7E5B41F5-13D5-B1D7-E2CA-D495F215C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23900"/>
            <a:ext cx="16459200" cy="8793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4754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FDF917-AEDA-DE03-EA1C-2934390C7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402899"/>
            <a:ext cx="17221200" cy="9108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153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54C767B-C0AB-0C1A-08C3-E6DFFF484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98597"/>
            <a:ext cx="17373600" cy="9194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6019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9B7C04-1BD6-B076-8133-E54865207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500664"/>
            <a:ext cx="17068800" cy="9011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450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51F44F7-2245-F55A-2245-7D51BD1BA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8" y="657622"/>
            <a:ext cx="16687800" cy="8854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467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98FE3FA-D98A-12B4-D268-48BD5178AD86}"/>
              </a:ext>
            </a:extLst>
          </p:cNvPr>
          <p:cNvSpPr txBox="1"/>
          <p:nvPr/>
        </p:nvSpPr>
        <p:spPr>
          <a:xfrm>
            <a:off x="4190998" y="535758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dovolenou používáte navigaci GPS, </a:t>
            </a:r>
          </a:p>
          <a:p>
            <a:pPr algn="ctr"/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 proč ne do finančního života?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C1B090E-989A-1FAF-2CD7-0B06B5C3F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90" y="2100483"/>
            <a:ext cx="13177016" cy="7150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169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B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F8C6E08-4989-BDBF-B30C-70183B804C22}"/>
              </a:ext>
            </a:extLst>
          </p:cNvPr>
          <p:cNvSpPr/>
          <p:nvPr/>
        </p:nvSpPr>
        <p:spPr>
          <a:xfrm rot="2700000">
            <a:off x="-6099187" y="-10056118"/>
            <a:ext cx="18287996" cy="1942005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Box 6"/>
          <p:cNvSpPr txBox="1"/>
          <p:nvPr/>
        </p:nvSpPr>
        <p:spPr>
          <a:xfrm>
            <a:off x="457200" y="495300"/>
            <a:ext cx="11155680" cy="5087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ct val="150000"/>
              </a:lnSpc>
              <a:spcBef>
                <a:spcPct val="0"/>
              </a:spcBef>
            </a:pPr>
            <a:r>
              <a:rPr lang="cs-CZ" sz="11500" b="1" dirty="0">
                <a:solidFill>
                  <a:srgbClr val="3FB499"/>
                </a:solidFill>
                <a:latin typeface="Overpass Black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Ostravská porada 3. 2.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21F6C0-2431-366C-0E9D-4F4298F1D8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95300"/>
            <a:ext cx="11458472" cy="11458472"/>
          </a:xfrm>
          <a:prstGeom prst="rect">
            <a:avLst/>
          </a:prstGeom>
          <a:effectLst>
            <a:outerShdw blurRad="139700" dist="101600" dir="5400000" sx="125000" sy="125000" algn="ctr" rotWithShape="0">
              <a:schemeClr val="tx1">
                <a:alpha val="10000"/>
              </a:scheme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8DB15DE-337A-A67F-D1B8-268566A00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733" y="1489149"/>
            <a:ext cx="11458472" cy="11458472"/>
          </a:xfrm>
          <a:prstGeom prst="rect">
            <a:avLst/>
          </a:prstGeom>
          <a:effectLst>
            <a:outerShdw blurRad="139700" dist="101600" dir="5400000" algn="ctr" rotWithShape="0">
              <a:schemeClr val="tx1">
                <a:alpha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260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D310E1B-467D-3438-C0FE-02B5D475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2" y="-83318"/>
            <a:ext cx="10453636" cy="10453636"/>
          </a:xfrm>
          <a:prstGeom prst="rect">
            <a:avLst/>
          </a:prstGeom>
          <a:effectLst>
            <a:outerShdw blurRad="139700" dist="101600" dir="5400000" algn="ctr" rotWithShape="0">
              <a:schemeClr val="tx1">
                <a:alpha val="10000"/>
              </a:scheme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0" y="6955519"/>
            <a:ext cx="18288000" cy="1130462"/>
            <a:chOff x="0" y="0"/>
            <a:chExt cx="4816593" cy="297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7735"/>
            </a:xfrm>
            <a:custGeom>
              <a:avLst/>
              <a:gdLst/>
              <a:ahLst/>
              <a:cxnLst/>
              <a:rect l="l" t="t" r="r" b="b"/>
              <a:pathLst>
                <a:path w="4816592" h="297735">
                  <a:moveTo>
                    <a:pt x="0" y="0"/>
                  </a:moveTo>
                  <a:lnTo>
                    <a:pt x="4816592" y="0"/>
                  </a:lnTo>
                  <a:lnTo>
                    <a:pt x="4816592" y="297735"/>
                  </a:lnTo>
                  <a:lnTo>
                    <a:pt x="0" y="297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566558" y="7063550"/>
            <a:ext cx="1389264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cs-CZ" sz="6000" b="1" dirty="0">
                <a:solidFill>
                  <a:srgbClr val="3FB4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Pojďme do praxe</a:t>
            </a:r>
          </a:p>
        </p:txBody>
      </p:sp>
    </p:spTree>
    <p:extLst>
      <p:ext uri="{BB962C8B-B14F-4D97-AF65-F5344CB8AC3E}">
        <p14:creationId xmlns:p14="http://schemas.microsoft.com/office/powerpoint/2010/main" val="164268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D310E1B-467D-3438-C0FE-02B5D475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2" y="-83318"/>
            <a:ext cx="10453636" cy="10453636"/>
          </a:xfrm>
          <a:prstGeom prst="rect">
            <a:avLst/>
          </a:prstGeom>
          <a:effectLst>
            <a:outerShdw blurRad="139700" dist="101600" dir="5400000" algn="ctr" rotWithShape="0">
              <a:schemeClr val="tx1">
                <a:alpha val="10000"/>
              </a:scheme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0" y="6955519"/>
            <a:ext cx="18288000" cy="1130462"/>
            <a:chOff x="0" y="0"/>
            <a:chExt cx="4816593" cy="297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7735"/>
            </a:xfrm>
            <a:custGeom>
              <a:avLst/>
              <a:gdLst/>
              <a:ahLst/>
              <a:cxnLst/>
              <a:rect l="l" t="t" r="r" b="b"/>
              <a:pathLst>
                <a:path w="4816592" h="297735">
                  <a:moveTo>
                    <a:pt x="0" y="0"/>
                  </a:moveTo>
                  <a:lnTo>
                    <a:pt x="4816592" y="0"/>
                  </a:lnTo>
                  <a:lnTo>
                    <a:pt x="4816592" y="297735"/>
                  </a:lnTo>
                  <a:lnTo>
                    <a:pt x="0" y="297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566558" y="7063550"/>
            <a:ext cx="1389264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cs-CZ" sz="6000" b="1" dirty="0">
                <a:solidFill>
                  <a:srgbClr val="3FB4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přebrat klienta</a:t>
            </a:r>
          </a:p>
        </p:txBody>
      </p:sp>
    </p:spTree>
    <p:extLst>
      <p:ext uri="{BB962C8B-B14F-4D97-AF65-F5344CB8AC3E}">
        <p14:creationId xmlns:p14="http://schemas.microsoft.com/office/powerpoint/2010/main" val="4293546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D310E1B-467D-3438-C0FE-02B5D475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2" y="-83318"/>
            <a:ext cx="10453636" cy="10453636"/>
          </a:xfrm>
          <a:prstGeom prst="rect">
            <a:avLst/>
          </a:prstGeom>
          <a:effectLst>
            <a:outerShdw blurRad="139700" dist="101600" dir="5400000" algn="ctr" rotWithShape="0">
              <a:schemeClr val="tx1">
                <a:alpha val="10000"/>
              </a:scheme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0" y="6955519"/>
            <a:ext cx="18288000" cy="1130462"/>
            <a:chOff x="0" y="0"/>
            <a:chExt cx="4816593" cy="297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7735"/>
            </a:xfrm>
            <a:custGeom>
              <a:avLst/>
              <a:gdLst/>
              <a:ahLst/>
              <a:cxnLst/>
              <a:rect l="l" t="t" r="r" b="b"/>
              <a:pathLst>
                <a:path w="4816592" h="297735">
                  <a:moveTo>
                    <a:pt x="0" y="0"/>
                  </a:moveTo>
                  <a:lnTo>
                    <a:pt x="4816592" y="0"/>
                  </a:lnTo>
                  <a:lnTo>
                    <a:pt x="4816592" y="297735"/>
                  </a:lnTo>
                  <a:lnTo>
                    <a:pt x="0" y="297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566558" y="7063550"/>
            <a:ext cx="1389264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cs-CZ" sz="6000" b="1" dirty="0">
                <a:solidFill>
                  <a:srgbClr val="3FB4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Pravidlo 5P</a:t>
            </a:r>
          </a:p>
        </p:txBody>
      </p:sp>
    </p:spTree>
    <p:extLst>
      <p:ext uri="{BB962C8B-B14F-4D97-AF65-F5344CB8AC3E}">
        <p14:creationId xmlns:p14="http://schemas.microsoft.com/office/powerpoint/2010/main" val="319808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-1559092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C120D7C-D853-10CA-A96C-FFDDC494BDCA}"/>
              </a:ext>
            </a:extLst>
          </p:cNvPr>
          <p:cNvSpPr txBox="1"/>
          <p:nvPr/>
        </p:nvSpPr>
        <p:spPr>
          <a:xfrm>
            <a:off x="1543050" y="1119768"/>
            <a:ext cx="12858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Pravidlo 5P, trošku </a:t>
            </a:r>
            <a:r>
              <a:rPr lang="cs-CZ" sz="5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zákeřácká</a:t>
            </a:r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metoda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3EC9DD-EEDD-A1EE-0531-C92CB995F67D}"/>
              </a:ext>
            </a:extLst>
          </p:cNvPr>
          <p:cNvSpPr txBox="1"/>
          <p:nvPr/>
        </p:nvSpPr>
        <p:spPr>
          <a:xfrm>
            <a:off x="1543050" y="1981542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Pořádně</a:t>
            </a:r>
            <a:endParaRPr lang="cs-CZ" sz="3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5072171-4499-5860-E57F-87A42093B905}"/>
              </a:ext>
            </a:extLst>
          </p:cNvPr>
          <p:cNvSpPr txBox="1"/>
          <p:nvPr/>
        </p:nvSpPr>
        <p:spPr>
          <a:xfrm>
            <a:off x="1543050" y="2739525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Podělat (</a:t>
            </a:r>
            <a:r>
              <a:rPr lang="cs-CZ" sz="3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</a:t>
            </a: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cs-CZ" sz="3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cs-CZ" sz="32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6F78000-8499-109C-21FB-F3C58C24A096}"/>
              </a:ext>
            </a:extLst>
          </p:cNvPr>
          <p:cNvSpPr txBox="1"/>
          <p:nvPr/>
        </p:nvSpPr>
        <p:spPr>
          <a:xfrm>
            <a:off x="1543050" y="3516630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Práci</a:t>
            </a:r>
            <a:endParaRPr lang="cs-CZ" sz="32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0BB8D33-0F73-C54C-72D3-7628B9CD925F}"/>
              </a:ext>
            </a:extLst>
          </p:cNvPr>
          <p:cNvSpPr txBox="1"/>
          <p:nvPr/>
        </p:nvSpPr>
        <p:spPr>
          <a:xfrm>
            <a:off x="1524000" y="4293735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Předchozího</a:t>
            </a:r>
            <a:endParaRPr lang="cs-CZ" sz="32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244A143-60E8-9B24-1CD2-6D7702E46095}"/>
              </a:ext>
            </a:extLst>
          </p:cNvPr>
          <p:cNvSpPr txBox="1"/>
          <p:nvPr/>
        </p:nvSpPr>
        <p:spPr>
          <a:xfrm>
            <a:off x="1543050" y="5074308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Poradce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DD450F-E32B-34E8-63CE-A6FBDAE5B866}"/>
              </a:ext>
            </a:extLst>
          </p:cNvPr>
          <p:cNvSpPr txBox="1"/>
          <p:nvPr/>
        </p:nvSpPr>
        <p:spPr>
          <a:xfrm>
            <a:off x="1524000" y="6296854"/>
            <a:ext cx="12858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Proč to všechno dělat?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352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-1559092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C120D7C-D853-10CA-A96C-FFDDC494BDCA}"/>
              </a:ext>
            </a:extLst>
          </p:cNvPr>
          <p:cNvSpPr txBox="1"/>
          <p:nvPr/>
        </p:nvSpPr>
        <p:spPr>
          <a:xfrm>
            <a:off x="1524000" y="682170"/>
            <a:ext cx="12858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Proč to všechno dělat?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3EC9DD-EEDD-A1EE-0531-C92CB995F67D}"/>
              </a:ext>
            </a:extLst>
          </p:cNvPr>
          <p:cNvSpPr txBox="1"/>
          <p:nvPr/>
        </p:nvSpPr>
        <p:spPr>
          <a:xfrm>
            <a:off x="1543050" y="1981542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Připravte klienta, že se mu ozve poradce</a:t>
            </a:r>
            <a:endParaRPr lang="cs-CZ" sz="3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5072171-4499-5860-E57F-87A42093B905}"/>
              </a:ext>
            </a:extLst>
          </p:cNvPr>
          <p:cNvSpPr txBox="1"/>
          <p:nvPr/>
        </p:nvSpPr>
        <p:spPr>
          <a:xfrm>
            <a:off x="1543050" y="2739525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Čím zkušenější poradce tam byl, tím větší pravděpodobnost</a:t>
            </a:r>
            <a:endParaRPr lang="cs-CZ" sz="32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6F78000-8499-109C-21FB-F3C58C24A096}"/>
              </a:ext>
            </a:extLst>
          </p:cNvPr>
          <p:cNvSpPr txBox="1"/>
          <p:nvPr/>
        </p:nvSpPr>
        <p:spPr>
          <a:xfrm>
            <a:off x="1543050" y="3516630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Tím větší kvalitu musíte předvést</a:t>
            </a:r>
            <a:endParaRPr lang="cs-CZ" sz="3200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0BB8D33-0F73-C54C-72D3-7628B9CD925F}"/>
              </a:ext>
            </a:extLst>
          </p:cNvPr>
          <p:cNvSpPr txBox="1"/>
          <p:nvPr/>
        </p:nvSpPr>
        <p:spPr>
          <a:xfrm>
            <a:off x="1524000" y="4293735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Fair play z jejich strany jde stranou </a:t>
            </a:r>
            <a:endParaRPr lang="cs-CZ" sz="32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244A143-60E8-9B24-1CD2-6D7702E46095}"/>
              </a:ext>
            </a:extLst>
          </p:cNvPr>
          <p:cNvSpPr txBox="1"/>
          <p:nvPr/>
        </p:nvSpPr>
        <p:spPr>
          <a:xfrm>
            <a:off x="1543050" y="5074308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Jde jim často o peníze a udělají vše, aby to zachránili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F8D94BF-EFD6-3505-E673-71E53E11C5E8}"/>
              </a:ext>
            </a:extLst>
          </p:cNvPr>
          <p:cNvSpPr txBox="1"/>
          <p:nvPr/>
        </p:nvSpPr>
        <p:spPr>
          <a:xfrm>
            <a:off x="1524000" y="5838032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Kdo je připraven, ten není překvapen</a:t>
            </a:r>
            <a:endParaRPr lang="cs-CZ" sz="3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541D8C2-3018-E419-CDA9-988E9045AD39}"/>
              </a:ext>
            </a:extLst>
          </p:cNvPr>
          <p:cNvSpPr txBox="1"/>
          <p:nvPr/>
        </p:nvSpPr>
        <p:spPr>
          <a:xfrm>
            <a:off x="1504950" y="6601756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Kdo není připraven, ten je překvapen</a:t>
            </a:r>
            <a:endParaRPr lang="cs-CZ" sz="32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76BD952-4D59-FCF2-9CAE-F1BBA2F50996}"/>
              </a:ext>
            </a:extLst>
          </p:cNvPr>
          <p:cNvSpPr txBox="1"/>
          <p:nvPr/>
        </p:nvSpPr>
        <p:spPr>
          <a:xfrm>
            <a:off x="1485900" y="7365480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Kdo je překvapen, ten nebyl připraven</a:t>
            </a:r>
            <a:endParaRPr lang="cs-CZ" sz="32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3547363-3A42-9599-4D89-7894EA054903}"/>
              </a:ext>
            </a:extLst>
          </p:cNvPr>
          <p:cNvSpPr txBox="1"/>
          <p:nvPr/>
        </p:nvSpPr>
        <p:spPr>
          <a:xfrm>
            <a:off x="1485900" y="8835597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Buďme připravení my!! </a:t>
            </a: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Překvapte protivníka a ukažte že jste profi!</a:t>
            </a:r>
            <a:endParaRPr lang="cs-CZ" sz="32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6A1D793-E501-BA2D-A92A-68BDEF1451EB}"/>
              </a:ext>
            </a:extLst>
          </p:cNvPr>
          <p:cNvSpPr txBox="1"/>
          <p:nvPr/>
        </p:nvSpPr>
        <p:spPr>
          <a:xfrm>
            <a:off x="1485900" y="8145150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Kdo nebyl překvapen, ten byl připraven</a:t>
            </a: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951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4" grpId="0"/>
      <p:bldP spid="8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D310E1B-467D-3438-C0FE-02B5D475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2" y="-83318"/>
            <a:ext cx="10453636" cy="10453636"/>
          </a:xfrm>
          <a:prstGeom prst="rect">
            <a:avLst/>
          </a:prstGeom>
          <a:effectLst>
            <a:outerShdw blurRad="139700" dist="101600" dir="5400000" algn="ctr" rotWithShape="0">
              <a:schemeClr val="tx1">
                <a:alpha val="10000"/>
              </a:scheme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0" y="6955519"/>
            <a:ext cx="18288000" cy="1130462"/>
            <a:chOff x="0" y="0"/>
            <a:chExt cx="4816593" cy="297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7735"/>
            </a:xfrm>
            <a:custGeom>
              <a:avLst/>
              <a:gdLst/>
              <a:ahLst/>
              <a:cxnLst/>
              <a:rect l="l" t="t" r="r" b="b"/>
              <a:pathLst>
                <a:path w="4816592" h="297735">
                  <a:moveTo>
                    <a:pt x="0" y="0"/>
                  </a:moveTo>
                  <a:lnTo>
                    <a:pt x="4816592" y="0"/>
                  </a:lnTo>
                  <a:lnTo>
                    <a:pt x="4816592" y="297735"/>
                  </a:lnTo>
                  <a:lnTo>
                    <a:pt x="0" y="297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566558" y="7063550"/>
            <a:ext cx="1389264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cs-CZ" sz="6000" b="1" dirty="0">
                <a:solidFill>
                  <a:srgbClr val="3FB4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Techniky poradců</a:t>
            </a:r>
          </a:p>
        </p:txBody>
      </p:sp>
    </p:spTree>
    <p:extLst>
      <p:ext uri="{BB962C8B-B14F-4D97-AF65-F5344CB8AC3E}">
        <p14:creationId xmlns:p14="http://schemas.microsoft.com/office/powerpoint/2010/main" val="364503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0" y="-718302"/>
            <a:ext cx="10512592" cy="1051259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C120D7C-D853-10CA-A96C-FFDDC494BDCA}"/>
              </a:ext>
            </a:extLst>
          </p:cNvPr>
          <p:cNvSpPr txBox="1"/>
          <p:nvPr/>
        </p:nvSpPr>
        <p:spPr>
          <a:xfrm>
            <a:off x="1543050" y="1119768"/>
            <a:ext cx="12858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Techniky poradců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3EC9DD-EEDD-A1EE-0531-C92CB995F67D}"/>
              </a:ext>
            </a:extLst>
          </p:cNvPr>
          <p:cNvSpPr txBox="1"/>
          <p:nvPr/>
        </p:nvSpPr>
        <p:spPr>
          <a:xfrm>
            <a:off x="1543050" y="1981542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Kliente, přijdeš o bonus na smlouvě!</a:t>
            </a:r>
            <a:endParaRPr lang="cs-CZ" sz="3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5072171-4499-5860-E57F-87A42093B905}"/>
              </a:ext>
            </a:extLst>
          </p:cNvPr>
          <p:cNvSpPr txBox="1"/>
          <p:nvPr/>
        </p:nvSpPr>
        <p:spPr>
          <a:xfrm>
            <a:off x="1543050" y="2739525"/>
            <a:ext cx="1345882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Kliente, zdravotní stav se ti zhoršil už nejsi pojistitelný, to koleno co se ti se mnou stalo už ti nevyplní</a:t>
            </a:r>
            <a:endParaRPr lang="cs-CZ" sz="32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0BB8D33-0F73-C54C-72D3-7628B9CD925F}"/>
              </a:ext>
            </a:extLst>
          </p:cNvPr>
          <p:cNvSpPr txBox="1"/>
          <p:nvPr/>
        </p:nvSpPr>
        <p:spPr>
          <a:xfrm>
            <a:off x="1524000" y="3962772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Kliente, ten Martin Holub dělá jen 2 roky, já dělám 20 let věř mi</a:t>
            </a:r>
            <a:endParaRPr lang="cs-CZ" sz="32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244A143-60E8-9B24-1CD2-6D7702E46095}"/>
              </a:ext>
            </a:extLst>
          </p:cNvPr>
          <p:cNvSpPr txBox="1"/>
          <p:nvPr/>
        </p:nvSpPr>
        <p:spPr>
          <a:xfrm>
            <a:off x="1524000" y="4703839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Kliente, kámo to mi nemůžeš udělat!! Už si zaplatil poplatek u mě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E43B29A-6B18-7C32-420C-0EF4B904F679}"/>
              </a:ext>
            </a:extLst>
          </p:cNvPr>
          <p:cNvSpPr txBox="1"/>
          <p:nvPr/>
        </p:nvSpPr>
        <p:spPr>
          <a:xfrm>
            <a:off x="1524000" y="5557355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Dám ti tam lepší slevy, dám ti z toho provizi kliente pojď se vrátit</a:t>
            </a:r>
            <a:endParaRPr lang="cs-CZ" sz="3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066D3B5-2503-2168-50F8-EB3D63E83F07}"/>
              </a:ext>
            </a:extLst>
          </p:cNvPr>
          <p:cNvSpPr txBox="1"/>
          <p:nvPr/>
        </p:nvSpPr>
        <p:spPr>
          <a:xfrm>
            <a:off x="1524000" y="6300484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Modernější metody:</a:t>
            </a:r>
            <a:endParaRPr lang="cs-CZ" sz="32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D11A86F-8AE0-D055-3F2A-0BDF18C8AE8C}"/>
              </a:ext>
            </a:extLst>
          </p:cNvPr>
          <p:cNvSpPr txBox="1"/>
          <p:nvPr/>
        </p:nvSpPr>
        <p:spPr>
          <a:xfrm>
            <a:off x="1543050" y="7077589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Máš tam ETF které má nákladovost 0,2% a ten neřád ti dal 1,5%!!!</a:t>
            </a:r>
            <a:endParaRPr lang="cs-CZ" sz="32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3E0A73C-B422-6568-29E7-77A00CE650A9}"/>
              </a:ext>
            </a:extLst>
          </p:cNvPr>
          <p:cNvSpPr txBox="1"/>
          <p:nvPr/>
        </p:nvSpPr>
        <p:spPr>
          <a:xfrm>
            <a:off x="1562100" y="7854694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Okrádá tě!!!</a:t>
            </a:r>
            <a:endParaRPr lang="cs-CZ" sz="32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D1A38A9-9392-FB67-C7F1-D8DC37C1BB22}"/>
              </a:ext>
            </a:extLst>
          </p:cNvPr>
          <p:cNvSpPr txBox="1"/>
          <p:nvPr/>
        </p:nvSpPr>
        <p:spPr>
          <a:xfrm>
            <a:off x="1581150" y="8631799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Atd, kdybychom si dali hodinku, vymyslíme dalších 50 věcí</a:t>
            </a: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449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4" grpId="0"/>
      <p:bldP spid="8" grpId="0"/>
      <p:bldP spid="15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-1559092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C120D7C-D853-10CA-A96C-FFDDC494BDCA}"/>
              </a:ext>
            </a:extLst>
          </p:cNvPr>
          <p:cNvSpPr txBox="1"/>
          <p:nvPr/>
        </p:nvSpPr>
        <p:spPr>
          <a:xfrm>
            <a:off x="1543050" y="1119768"/>
            <a:ext cx="12858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musím udělat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3EC9DD-EEDD-A1EE-0531-C92CB995F67D}"/>
              </a:ext>
            </a:extLst>
          </p:cNvPr>
          <p:cNvSpPr txBox="1"/>
          <p:nvPr/>
        </p:nvSpPr>
        <p:spPr>
          <a:xfrm>
            <a:off x="1543050" y="1981542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Pravidlo 5P, ať si na to přijde klient sám! Nevkládat slova do úst!</a:t>
            </a:r>
            <a:endParaRPr lang="cs-CZ" sz="3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5072171-4499-5860-E57F-87A42093B905}"/>
              </a:ext>
            </a:extLst>
          </p:cNvPr>
          <p:cNvSpPr txBox="1"/>
          <p:nvPr/>
        </p:nvSpPr>
        <p:spPr>
          <a:xfrm>
            <a:off x="1543050" y="2739525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Musím umět obhájit vše co jsem tam udělal – kvalita!!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AD8AEC3-8DE3-C6CB-290B-D0F4AEAC6BFE}"/>
              </a:ext>
            </a:extLst>
          </p:cNvPr>
          <p:cNvSpPr txBox="1"/>
          <p:nvPr/>
        </p:nvSpPr>
        <p:spPr>
          <a:xfrm>
            <a:off x="1543050" y="3544062"/>
            <a:ext cx="1345882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Připravit klienta na to, že toto se bude dít a dělat si z toho trošku srandu, ať odlehčím situaci ale připravit ho na to.</a:t>
            </a:r>
            <a:endParaRPr lang="cs-CZ" sz="32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FAA50AF-932C-B8C0-DA91-C8B7A41D72F7}"/>
              </a:ext>
            </a:extLst>
          </p:cNvPr>
          <p:cNvSpPr txBox="1"/>
          <p:nvPr/>
        </p:nvSpPr>
        <p:spPr>
          <a:xfrm>
            <a:off x="1543050" y="4946954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Pokud to neuděláte, zbytečně se vystavujete riziku</a:t>
            </a:r>
            <a:endParaRPr lang="cs-CZ" sz="32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E501A7B-FF61-39F1-CBDD-0F1B40F67F60}"/>
              </a:ext>
            </a:extLst>
          </p:cNvPr>
          <p:cNvSpPr txBox="1"/>
          <p:nvPr/>
        </p:nvSpPr>
        <p:spPr>
          <a:xfrm>
            <a:off x="1543050" y="5849709"/>
            <a:ext cx="1345882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Budovat důvěru a podkopávat jejich důvěru --- fikaně, </a:t>
            </a:r>
          </a:p>
          <a:p>
            <a:pPr lvl="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viz bod 1 na tomto slide (mazaně)</a:t>
            </a:r>
            <a:endParaRPr lang="cs-CZ" sz="32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15155EB-DFF7-378C-04BA-BEB31F904C4E}"/>
              </a:ext>
            </a:extLst>
          </p:cNvPr>
          <p:cNvSpPr txBox="1"/>
          <p:nvPr/>
        </p:nvSpPr>
        <p:spPr>
          <a:xfrm>
            <a:off x="1524000" y="7198989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Rozvíjet v něm nedůvěru v původního poradce</a:t>
            </a: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019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  <p:bldP spid="12" grpId="0"/>
      <p:bldP spid="16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-1559092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C120D7C-D853-10CA-A96C-FFDDC494BDCA}"/>
              </a:ext>
            </a:extLst>
          </p:cNvPr>
          <p:cNvSpPr txBox="1"/>
          <p:nvPr/>
        </p:nvSpPr>
        <p:spPr>
          <a:xfrm>
            <a:off x="1543050" y="1119768"/>
            <a:ext cx="12858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nesmím dělat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3EC9DD-EEDD-A1EE-0531-C92CB995F67D}"/>
              </a:ext>
            </a:extLst>
          </p:cNvPr>
          <p:cNvSpPr txBox="1"/>
          <p:nvPr/>
        </p:nvSpPr>
        <p:spPr>
          <a:xfrm>
            <a:off x="1543050" y="1981542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Nebýt bezpáteřní, nemusím jít přes mrtvoly ne?</a:t>
            </a:r>
            <a:endParaRPr lang="cs-CZ" sz="3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5072171-4499-5860-E57F-87A42093B905}"/>
              </a:ext>
            </a:extLst>
          </p:cNvPr>
          <p:cNvSpPr txBox="1"/>
          <p:nvPr/>
        </p:nvSpPr>
        <p:spPr>
          <a:xfrm>
            <a:off x="1543050" y="2739525"/>
            <a:ext cx="1345882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Jedu fair play, kdyby se díval třetí poradce, nezávisle na celý </a:t>
            </a:r>
            <a:br>
              <a:rPr lang="cs-CZ" sz="3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případ z odskoku, ať dá body mi</a:t>
            </a:r>
            <a:endParaRPr lang="cs-CZ" sz="3200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B0D887F-6486-018B-F2B0-6FA903B9EB48}"/>
              </a:ext>
            </a:extLst>
          </p:cNvPr>
          <p:cNvSpPr txBox="1"/>
          <p:nvPr/>
        </p:nvSpPr>
        <p:spPr>
          <a:xfrm>
            <a:off x="1504950" y="4016767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Ono by to totiž mohla někdy být i ČNB </a:t>
            </a: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:)))))))))</a:t>
            </a:r>
            <a:endParaRPr lang="cs-CZ" sz="32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AA6A9F9-6F09-BE9D-77A3-4B78421C9950}"/>
              </a:ext>
            </a:extLst>
          </p:cNvPr>
          <p:cNvSpPr txBox="1"/>
          <p:nvPr/>
        </p:nvSpPr>
        <p:spPr>
          <a:xfrm>
            <a:off x="1485898" y="4793872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Nelhat že něco vím, lehce se otočí proti mě</a:t>
            </a:r>
            <a:endParaRPr lang="cs-CZ" sz="3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0E5F308-B721-2212-51DE-A02FA068CA67}"/>
              </a:ext>
            </a:extLst>
          </p:cNvPr>
          <p:cNvSpPr txBox="1"/>
          <p:nvPr/>
        </p:nvSpPr>
        <p:spPr>
          <a:xfrm>
            <a:off x="1485898" y="5587769"/>
            <a:ext cx="1345882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Umět říct: nevím kliente, to vám zjistím, napíšu si to, </a:t>
            </a:r>
            <a:b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takový dotaz jsem ještě nedostal díky za to, nejsme encyklopedie </a:t>
            </a: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60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D310E1B-467D-3438-C0FE-02B5D475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2" y="-83318"/>
            <a:ext cx="10453636" cy="10453636"/>
          </a:xfrm>
          <a:prstGeom prst="rect">
            <a:avLst/>
          </a:prstGeom>
          <a:effectLst>
            <a:outerShdw blurRad="139700" dist="101600" dir="5400000" algn="ctr" rotWithShape="0">
              <a:schemeClr val="tx1">
                <a:alpha val="10000"/>
              </a:scheme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0" y="6955519"/>
            <a:ext cx="18288000" cy="1130462"/>
            <a:chOff x="0" y="0"/>
            <a:chExt cx="4816593" cy="297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7735"/>
            </a:xfrm>
            <a:custGeom>
              <a:avLst/>
              <a:gdLst/>
              <a:ahLst/>
              <a:cxnLst/>
              <a:rect l="l" t="t" r="r" b="b"/>
              <a:pathLst>
                <a:path w="4816592" h="297735">
                  <a:moveTo>
                    <a:pt x="0" y="0"/>
                  </a:moveTo>
                  <a:lnTo>
                    <a:pt x="4816592" y="0"/>
                  </a:lnTo>
                  <a:lnTo>
                    <a:pt x="4816592" y="297735"/>
                  </a:lnTo>
                  <a:lnTo>
                    <a:pt x="0" y="297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566558" y="7063550"/>
            <a:ext cx="1389264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cs-CZ" sz="6000" b="1" dirty="0">
                <a:solidFill>
                  <a:srgbClr val="3FB4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zachránit klienta a jít do křížku</a:t>
            </a:r>
          </a:p>
        </p:txBody>
      </p:sp>
    </p:spTree>
    <p:extLst>
      <p:ext uri="{BB962C8B-B14F-4D97-AF65-F5344CB8AC3E}">
        <p14:creationId xmlns:p14="http://schemas.microsoft.com/office/powerpoint/2010/main" val="731828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D310E1B-467D-3438-C0FE-02B5D475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2" y="-83318"/>
            <a:ext cx="10453636" cy="10453636"/>
          </a:xfrm>
          <a:prstGeom prst="rect">
            <a:avLst/>
          </a:prstGeom>
          <a:effectLst>
            <a:outerShdw blurRad="139700" dist="101600" dir="5400000" algn="ctr" rotWithShape="0">
              <a:schemeClr val="tx1">
                <a:alpha val="10000"/>
              </a:scheme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0" y="6955519"/>
            <a:ext cx="18288000" cy="1130462"/>
            <a:chOff x="0" y="0"/>
            <a:chExt cx="4816593" cy="297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7735"/>
            </a:xfrm>
            <a:custGeom>
              <a:avLst/>
              <a:gdLst/>
              <a:ahLst/>
              <a:cxnLst/>
              <a:rect l="l" t="t" r="r" b="b"/>
              <a:pathLst>
                <a:path w="4816592" h="297735">
                  <a:moveTo>
                    <a:pt x="0" y="0"/>
                  </a:moveTo>
                  <a:lnTo>
                    <a:pt x="4816592" y="0"/>
                  </a:lnTo>
                  <a:lnTo>
                    <a:pt x="4816592" y="297735"/>
                  </a:lnTo>
                  <a:lnTo>
                    <a:pt x="0" y="297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566558" y="7063550"/>
            <a:ext cx="13154880" cy="851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cs-CZ" sz="4800" b="1" dirty="0">
                <a:solidFill>
                  <a:srgbClr val="3FB4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přebrat klienta &amp; jak zachránit klienta</a:t>
            </a:r>
          </a:p>
        </p:txBody>
      </p:sp>
    </p:spTree>
    <p:extLst>
      <p:ext uri="{BB962C8B-B14F-4D97-AF65-F5344CB8AC3E}">
        <p14:creationId xmlns:p14="http://schemas.microsoft.com/office/powerpoint/2010/main" val="928296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-1559092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C120D7C-D853-10CA-A96C-FFDDC494BDCA}"/>
              </a:ext>
            </a:extLst>
          </p:cNvPr>
          <p:cNvSpPr txBox="1"/>
          <p:nvPr/>
        </p:nvSpPr>
        <p:spPr>
          <a:xfrm>
            <a:off x="13106400" y="0"/>
            <a:ext cx="2400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Miluju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DD450F-E32B-34E8-63CE-A6FBDAE5B866}"/>
              </a:ext>
            </a:extLst>
          </p:cNvPr>
          <p:cNvSpPr txBox="1"/>
          <p:nvPr/>
        </p:nvSpPr>
        <p:spPr>
          <a:xfrm>
            <a:off x="838200" y="861774"/>
            <a:ext cx="731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Ukažte, že jste alfa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3E6A7B-4E82-E006-782C-BC280A67135A}"/>
              </a:ext>
            </a:extLst>
          </p:cNvPr>
          <p:cNvSpPr txBox="1"/>
          <p:nvPr/>
        </p:nvSpPr>
        <p:spPr>
          <a:xfrm>
            <a:off x="866774" y="1826594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Vyhrát je jednoduché, pokud splníte tyto tři body:</a:t>
            </a:r>
            <a:endParaRPr lang="cs-CZ" sz="3200" u="sng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4DBD548-AE4F-6DC5-E2F6-D6052F0A007F}"/>
              </a:ext>
            </a:extLst>
          </p:cNvPr>
          <p:cNvSpPr txBox="1"/>
          <p:nvPr/>
        </p:nvSpPr>
        <p:spPr>
          <a:xfrm>
            <a:off x="942974" y="3280599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Máte pevné základy – finanční plán!</a:t>
            </a:r>
            <a:endParaRPr lang="cs-CZ" sz="32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E168ACE-BDDC-02DE-5F2F-5E2E539E0318}"/>
              </a:ext>
            </a:extLst>
          </p:cNvPr>
          <p:cNvSpPr txBox="1"/>
          <p:nvPr/>
        </p:nvSpPr>
        <p:spPr>
          <a:xfrm>
            <a:off x="942974" y="4170152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Máte neprůstřelnou přípravu (klíčová dovednost)</a:t>
            </a:r>
            <a:endParaRPr lang="cs-CZ" sz="32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4206FA4-CB9D-A899-4148-BA94DAD755B7}"/>
              </a:ext>
            </a:extLst>
          </p:cNvPr>
          <p:cNvSpPr txBox="1"/>
          <p:nvPr/>
        </p:nvSpPr>
        <p:spPr>
          <a:xfrm>
            <a:off x="942974" y="5083853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Dostanete druhého poradce proti sobě na schůzku</a:t>
            </a: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598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-1559092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DD450F-E32B-34E8-63CE-A6FBDAE5B866}"/>
              </a:ext>
            </a:extLst>
          </p:cNvPr>
          <p:cNvSpPr txBox="1"/>
          <p:nvPr/>
        </p:nvSpPr>
        <p:spPr>
          <a:xfrm>
            <a:off x="838200" y="861774"/>
            <a:ext cx="952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v sobě najít motivaci?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3E6A7B-4E82-E006-782C-BC280A67135A}"/>
              </a:ext>
            </a:extLst>
          </p:cNvPr>
          <p:cNvSpPr txBox="1"/>
          <p:nvPr/>
        </p:nvSpPr>
        <p:spPr>
          <a:xfrm>
            <a:off x="866774" y="1826594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to dělám já</a:t>
            </a:r>
            <a:endParaRPr lang="cs-CZ" sz="3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4DBD548-AE4F-6DC5-E2F6-D6052F0A007F}"/>
              </a:ext>
            </a:extLst>
          </p:cNvPr>
          <p:cNvSpPr txBox="1"/>
          <p:nvPr/>
        </p:nvSpPr>
        <p:spPr>
          <a:xfrm>
            <a:off x="838200" y="2814681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Chci si něco koupit, co nemusí dávat úplně smysl?</a:t>
            </a:r>
            <a:endParaRPr lang="cs-CZ" sz="32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E168ACE-BDDC-02DE-5F2F-5E2E539E0318}"/>
              </a:ext>
            </a:extLst>
          </p:cNvPr>
          <p:cNvSpPr txBox="1"/>
          <p:nvPr/>
        </p:nvSpPr>
        <p:spPr>
          <a:xfrm>
            <a:off x="838200" y="3680606"/>
            <a:ext cx="1345882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Let‘s</a:t>
            </a: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pojďme to zachránit, jinak to stejně zaplatím a danou věc nezískám!</a:t>
            </a: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216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-1559092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DD450F-E32B-34E8-63CE-A6FBDAE5B866}"/>
              </a:ext>
            </a:extLst>
          </p:cNvPr>
          <p:cNvSpPr txBox="1"/>
          <p:nvPr/>
        </p:nvSpPr>
        <p:spPr>
          <a:xfrm>
            <a:off x="838200" y="861774"/>
            <a:ext cx="952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Znovu &amp; Zase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3E6A7B-4E82-E006-782C-BC280A67135A}"/>
              </a:ext>
            </a:extLst>
          </p:cNvPr>
          <p:cNvSpPr txBox="1"/>
          <p:nvPr/>
        </p:nvSpPr>
        <p:spPr>
          <a:xfrm>
            <a:off x="866774" y="1826594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Žívím</a:t>
            </a: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své ego?</a:t>
            </a:r>
            <a:endParaRPr lang="cs-CZ" sz="3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4DBD548-AE4F-6DC5-E2F6-D6052F0A007F}"/>
              </a:ext>
            </a:extLst>
          </p:cNvPr>
          <p:cNvSpPr txBox="1"/>
          <p:nvPr/>
        </p:nvSpPr>
        <p:spPr>
          <a:xfrm>
            <a:off x="838200" y="2814681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Nebo živím svou peněženku? Svou rodinu? Svého psa?</a:t>
            </a:r>
            <a:endParaRPr lang="cs-CZ" sz="32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E168ACE-BDDC-02DE-5F2F-5E2E539E0318}"/>
              </a:ext>
            </a:extLst>
          </p:cNvPr>
          <p:cNvSpPr txBox="1"/>
          <p:nvPr/>
        </p:nvSpPr>
        <p:spPr>
          <a:xfrm>
            <a:off x="838200" y="3680606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Ego nechejte doma a běžte to vyhrát 10:0</a:t>
            </a:r>
            <a:endParaRPr lang="cs-CZ" sz="3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9052E12-5230-5292-740B-52207CA1A2AA}"/>
              </a:ext>
            </a:extLst>
          </p:cNvPr>
          <p:cNvSpPr txBox="1"/>
          <p:nvPr/>
        </p:nvSpPr>
        <p:spPr>
          <a:xfrm>
            <a:off x="866774" y="4669840"/>
            <a:ext cx="1345882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Musíte udělat vše proto, ať se dostanete na schůzku, dohady po chatu či po telefonu nedělejte, šance jsou blízko u bodu mrazu!</a:t>
            </a:r>
            <a:endParaRPr lang="cs-CZ" sz="3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126BB88-BD39-4030-F320-6433486418B6}"/>
              </a:ext>
            </a:extLst>
          </p:cNvPr>
          <p:cNvSpPr txBox="1"/>
          <p:nvPr/>
        </p:nvSpPr>
        <p:spPr>
          <a:xfrm>
            <a:off x="904874" y="6168377"/>
            <a:ext cx="13458826" cy="2075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Vyzvednu si plán,… potřebuji něco ještě podepsat,… mám pro vás ještě dárek,…. nechal jsem u vás,…. rozloučím se s vámi,… jsem s vámi 3 roky, chci vás ještě vidět a férově si popovídat než se rozloučíme, jste fér kliente?</a:t>
            </a: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285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-1559092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DD450F-E32B-34E8-63CE-A6FBDAE5B866}"/>
              </a:ext>
            </a:extLst>
          </p:cNvPr>
          <p:cNvSpPr txBox="1"/>
          <p:nvPr/>
        </p:nvSpPr>
        <p:spPr>
          <a:xfrm>
            <a:off x="838200" y="861774"/>
            <a:ext cx="11811000" cy="649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</a:pPr>
            <a:r>
              <a:rPr lang="cs-CZ" sz="5400" b="1" strike="sngStrik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Cash is king</a:t>
            </a:r>
            <a:r>
              <a:rPr lang="cs-CZ" sz="5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Příprava is king.</a:t>
            </a:r>
            <a:endParaRPr lang="cs-CZ" sz="54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3E6A7B-4E82-E006-782C-BC280A67135A}"/>
              </a:ext>
            </a:extLst>
          </p:cNvPr>
          <p:cNvSpPr txBox="1"/>
          <p:nvPr/>
        </p:nvSpPr>
        <p:spPr>
          <a:xfrm>
            <a:off x="866774" y="1826594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nachystat? </a:t>
            </a:r>
            <a:endParaRPr lang="cs-CZ" sz="3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4DBD548-AE4F-6DC5-E2F6-D6052F0A007F}"/>
              </a:ext>
            </a:extLst>
          </p:cNvPr>
          <p:cNvSpPr txBox="1"/>
          <p:nvPr/>
        </p:nvSpPr>
        <p:spPr>
          <a:xfrm>
            <a:off x="838200" y="2814681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Všechno, co můžu použít proti nim.</a:t>
            </a:r>
            <a:endParaRPr lang="cs-CZ" sz="32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E168ACE-BDDC-02DE-5F2F-5E2E539E0318}"/>
              </a:ext>
            </a:extLst>
          </p:cNvPr>
          <p:cNvSpPr txBox="1"/>
          <p:nvPr/>
        </p:nvSpPr>
        <p:spPr>
          <a:xfrm>
            <a:off x="838200" y="3680606"/>
            <a:ext cx="1345882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Jako ve filmu, všechno co řeknete, může být použito proti vám. Udělejte to stejně! Vše co řekli / udělali, použijte proti nim!</a:t>
            </a:r>
            <a:endParaRPr lang="cs-CZ" sz="3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0DDAF1D-A337-836B-5C4F-2500938FE278}"/>
              </a:ext>
            </a:extLst>
          </p:cNvPr>
          <p:cNvSpPr txBox="1"/>
          <p:nvPr/>
        </p:nvSpPr>
        <p:spPr>
          <a:xfrm>
            <a:off x="866774" y="6413422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Řeknu vám teď jednu tajnou výhodu</a:t>
            </a:r>
            <a:endParaRPr lang="cs-CZ" sz="3200" b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CA5EAE3-E0F5-F746-8073-708D2D581E3D}"/>
              </a:ext>
            </a:extLst>
          </p:cNvPr>
          <p:cNvSpPr txBox="1"/>
          <p:nvPr/>
        </p:nvSpPr>
        <p:spPr>
          <a:xfrm>
            <a:off x="866774" y="7268842"/>
            <a:ext cx="1345882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Konkurence podcení přípravu a pokud se připraví, tak to nebude tak dobře jako se připravíte vy, dejte tomu ten čas a kupte si něco </a:t>
            </a: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</a:t>
            </a: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32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-1559092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DD450F-E32B-34E8-63CE-A6FBDAE5B866}"/>
              </a:ext>
            </a:extLst>
          </p:cNvPr>
          <p:cNvSpPr txBox="1"/>
          <p:nvPr/>
        </p:nvSpPr>
        <p:spPr>
          <a:xfrm>
            <a:off x="838200" y="861774"/>
            <a:ext cx="12561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si tedy nachystat a jak se připravit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3E6A7B-4E82-E006-782C-BC280A67135A}"/>
              </a:ext>
            </a:extLst>
          </p:cNvPr>
          <p:cNvSpPr txBox="1"/>
          <p:nvPr/>
        </p:nvSpPr>
        <p:spPr>
          <a:xfrm>
            <a:off x="866774" y="1826594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Další schůzka už nebude, tuto musíte vyhrát s převahou.</a:t>
            </a:r>
            <a:endParaRPr lang="cs-CZ" sz="32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E168ACE-BDDC-02DE-5F2F-5E2E539E0318}"/>
              </a:ext>
            </a:extLst>
          </p:cNvPr>
          <p:cNvSpPr txBox="1"/>
          <p:nvPr/>
        </p:nvSpPr>
        <p:spPr>
          <a:xfrm>
            <a:off x="838200" y="2628943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Záleží od případu ale průměrný klient je příprava 2 – 3 hodiny</a:t>
            </a:r>
            <a:endParaRPr lang="cs-CZ" sz="3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801B35-B477-ACC7-DF5D-7BF69B47F83C}"/>
              </a:ext>
            </a:extLst>
          </p:cNvPr>
          <p:cNvSpPr txBox="1"/>
          <p:nvPr/>
        </p:nvSpPr>
        <p:spPr>
          <a:xfrm>
            <a:off x="866774" y="3460743"/>
            <a:ext cx="13458826" cy="573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Rekapitulace plánu, </a:t>
            </a:r>
            <a:r>
              <a:rPr lang="cs-CZ" sz="3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pojistné podmínky do detailu!!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BBA4BB0-9130-2704-5F53-33C9A33429DA}"/>
              </a:ext>
            </a:extLst>
          </p:cNvPr>
          <p:cNvSpPr txBox="1"/>
          <p:nvPr/>
        </p:nvSpPr>
        <p:spPr>
          <a:xfrm>
            <a:off x="838200" y="4216938"/>
            <a:ext cx="13458826" cy="107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historickou výkonnost, EUCS porovnání, že plníme s klientem cíle pokud má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FB15637-7089-3C7C-D35D-87BD4BFEA3A1}"/>
              </a:ext>
            </a:extLst>
          </p:cNvPr>
          <p:cNvSpPr txBox="1"/>
          <p:nvPr/>
        </p:nvSpPr>
        <p:spPr>
          <a:xfrm>
            <a:off x="838200" y="5473270"/>
            <a:ext cx="13458826" cy="157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Znovu si vzít věci ve kterých jsem silný, beru si MSCI </a:t>
            </a:r>
            <a:r>
              <a:rPr lang="cs-CZ" sz="3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</a:t>
            </a: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investiční věci, spočítat klientovi o kolik by přišel když to zruší, na celém horizontu třeba 15 let co ho ještě čeká.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BFB8D9B-7D00-DFC9-37DA-800F883403D0}"/>
              </a:ext>
            </a:extLst>
          </p:cNvPr>
          <p:cNvSpPr txBox="1"/>
          <p:nvPr/>
        </p:nvSpPr>
        <p:spPr>
          <a:xfrm>
            <a:off x="838200" y="7280827"/>
            <a:ext cx="13458826" cy="157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Když víme, co za produkt tam postavil proti nám poradce, postavit </a:t>
            </a:r>
            <a:r>
              <a:rPr lang="cs-CZ" sz="3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obrovský útok</a:t>
            </a: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obrana stačí základ. </a:t>
            </a:r>
            <a:r>
              <a:rPr lang="cs-CZ" sz="3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Ukázat, proč má pojistku nastavenou tak, jak má na </a:t>
            </a:r>
            <a:r>
              <a:rPr lang="cs-CZ" sz="32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zákadě</a:t>
            </a:r>
            <a:r>
              <a:rPr lang="cs-CZ" sz="3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finančního plánu.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131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5" grpId="0"/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-1559092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DD450F-E32B-34E8-63CE-A6FBDAE5B866}"/>
              </a:ext>
            </a:extLst>
          </p:cNvPr>
          <p:cNvSpPr txBox="1"/>
          <p:nvPr/>
        </p:nvSpPr>
        <p:spPr>
          <a:xfrm>
            <a:off x="838200" y="861774"/>
            <a:ext cx="952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vést schůzku 1/4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3E6A7B-4E82-E006-782C-BC280A67135A}"/>
              </a:ext>
            </a:extLst>
          </p:cNvPr>
          <p:cNvSpPr txBox="1"/>
          <p:nvPr/>
        </p:nvSpPr>
        <p:spPr>
          <a:xfrm>
            <a:off x="866774" y="1826594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to uvést</a:t>
            </a:r>
            <a:endParaRPr lang="cs-CZ" sz="3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4DBD548-AE4F-6DC5-E2F6-D6052F0A007F}"/>
              </a:ext>
            </a:extLst>
          </p:cNvPr>
          <p:cNvSpPr txBox="1"/>
          <p:nvPr/>
        </p:nvSpPr>
        <p:spPr>
          <a:xfrm>
            <a:off x="838200" y="2814681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Kdy tam dorazit</a:t>
            </a:r>
            <a:endParaRPr lang="cs-CZ" sz="32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E168ACE-BDDC-02DE-5F2F-5E2E539E0318}"/>
              </a:ext>
            </a:extLst>
          </p:cNvPr>
          <p:cNvSpPr txBox="1"/>
          <p:nvPr/>
        </p:nvSpPr>
        <p:spPr>
          <a:xfrm>
            <a:off x="838200" y="3680606"/>
            <a:ext cx="1345882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Pozdravit druhého poradce a začít na něj mluvit, rozhodit ho že jste v pohodě.</a:t>
            </a:r>
            <a:endParaRPr lang="cs-CZ" sz="3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126BB88-BD39-4030-F320-6433486418B6}"/>
              </a:ext>
            </a:extLst>
          </p:cNvPr>
          <p:cNvSpPr txBox="1"/>
          <p:nvPr/>
        </p:nvSpPr>
        <p:spPr>
          <a:xfrm>
            <a:off x="838200" y="5046668"/>
            <a:ext cx="13458826" cy="157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Obléct se nejlépe jak můžu, ať se cítím sebejistě, </a:t>
            </a:r>
            <a:r>
              <a:rPr lang="cs-CZ" sz="3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navoňat</a:t>
            </a: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se, </a:t>
            </a:r>
            <a:b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dám si Airways, musím být 100% jistý sám sebou a půjde ze mě cítit aura zdravého sebevědomí.</a:t>
            </a:r>
            <a:endParaRPr lang="cs-CZ" sz="3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E847370-CA1F-6AAF-285C-895A04A65942}"/>
              </a:ext>
            </a:extLst>
          </p:cNvPr>
          <p:cNvSpPr txBox="1"/>
          <p:nvPr/>
        </p:nvSpPr>
        <p:spPr>
          <a:xfrm>
            <a:off x="876300" y="6912996"/>
            <a:ext cx="1345882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Dorazit cca o 15 minut </a:t>
            </a:r>
            <a:r>
              <a:rPr lang="cs-CZ" sz="3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dřívě</a:t>
            </a: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schůzku a „</a:t>
            </a:r>
            <a:r>
              <a:rPr lang="cs-CZ" sz="3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zkamarádit</a:t>
            </a: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se“ s klientem v jeho prostředí. Většinou tam ale už druhý poradce je :D</a:t>
            </a:r>
            <a:endParaRPr lang="cs-CZ" sz="32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A9978A7-A461-3310-AD0B-E5386A569877}"/>
              </a:ext>
            </a:extLst>
          </p:cNvPr>
          <p:cNvSpPr txBox="1"/>
          <p:nvPr/>
        </p:nvSpPr>
        <p:spPr>
          <a:xfrm>
            <a:off x="895350" y="8171188"/>
            <a:ext cx="14344650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Může být nervozita, zeptat se na něco klienta nebo poradce, třeba jak k sobě přišli, kde na něj vzal číslo, proč s touto schůzkou souhlasil</a:t>
            </a: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164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0" grpId="0"/>
      <p:bldP spid="5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-1559092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DD450F-E32B-34E8-63CE-A6FBDAE5B866}"/>
              </a:ext>
            </a:extLst>
          </p:cNvPr>
          <p:cNvSpPr txBox="1"/>
          <p:nvPr/>
        </p:nvSpPr>
        <p:spPr>
          <a:xfrm>
            <a:off x="838200" y="861774"/>
            <a:ext cx="952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vést schůzku 2/4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3E6A7B-4E82-E006-782C-BC280A67135A}"/>
              </a:ext>
            </a:extLst>
          </p:cNvPr>
          <p:cNvSpPr txBox="1"/>
          <p:nvPr/>
        </p:nvSpPr>
        <p:spPr>
          <a:xfrm>
            <a:off x="866774" y="1826594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První otázky jsou klíčové!!!</a:t>
            </a:r>
            <a:endParaRPr lang="cs-CZ" sz="3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4DBD548-AE4F-6DC5-E2F6-D6052F0A007F}"/>
              </a:ext>
            </a:extLst>
          </p:cNvPr>
          <p:cNvSpPr txBox="1"/>
          <p:nvPr/>
        </p:nvSpPr>
        <p:spPr>
          <a:xfrm>
            <a:off x="838200" y="2814681"/>
            <a:ext cx="1345882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Kliente, děkuji moc že jsi ochotný tuto schůzku absolvovat, alespoň díky tomu budeš přesně vědět, co je pro tebe nejlepší.</a:t>
            </a:r>
            <a:endParaRPr lang="cs-CZ" sz="32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E168ACE-BDDC-02DE-5F2F-5E2E539E0318}"/>
              </a:ext>
            </a:extLst>
          </p:cNvPr>
          <p:cNvSpPr txBox="1"/>
          <p:nvPr/>
        </p:nvSpPr>
        <p:spPr>
          <a:xfrm>
            <a:off x="819150" y="4123559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začátek bych se tedy chtěl, zeptat, jaké od toho máš očekávání?</a:t>
            </a:r>
            <a:endParaRPr lang="cs-CZ" sz="3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126BB88-BD39-4030-F320-6433486418B6}"/>
              </a:ext>
            </a:extLst>
          </p:cNvPr>
          <p:cNvSpPr txBox="1"/>
          <p:nvPr/>
        </p:nvSpPr>
        <p:spPr>
          <a:xfrm>
            <a:off x="838200" y="5046668"/>
            <a:ext cx="13458826" cy="157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Počkat co odpoví, a ano! Rozumím, jsem tady přesně kvůli tomu stejnému takže chápu správně, že když si ukážeme (zopakovat co klient řekl), tak se díky tomu lépe rozhodnete co je pro vás správné?</a:t>
            </a: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298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-1559092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DD450F-E32B-34E8-63CE-A6FBDAE5B866}"/>
              </a:ext>
            </a:extLst>
          </p:cNvPr>
          <p:cNvSpPr txBox="1"/>
          <p:nvPr/>
        </p:nvSpPr>
        <p:spPr>
          <a:xfrm>
            <a:off x="838200" y="861774"/>
            <a:ext cx="12561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vést schůzku 3/4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801B35-B477-ACC7-DF5D-7BF69B47F83C}"/>
              </a:ext>
            </a:extLst>
          </p:cNvPr>
          <p:cNvSpPr txBox="1"/>
          <p:nvPr/>
        </p:nvSpPr>
        <p:spPr>
          <a:xfrm>
            <a:off x="838200" y="2047138"/>
            <a:ext cx="13458826" cy="107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Kliente, poradcův cíl není vydělávat na pojistným plnění když se náhodou něco stane, ale dovést tě do tvých vlastních cílů.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8A082FB-C1E9-0F90-D69C-7DE98CAE64A1}"/>
              </a:ext>
            </a:extLst>
          </p:cNvPr>
          <p:cNvSpPr txBox="1"/>
          <p:nvPr/>
        </p:nvSpPr>
        <p:spPr>
          <a:xfrm>
            <a:off x="838200" y="3360620"/>
            <a:ext cx="13458826" cy="107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pojištění platit jen to nejnutnější aby to vykrylo mezery a zbytek investuj.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138156A-53CE-BB99-2DE6-C1FC597F7BD1}"/>
              </a:ext>
            </a:extLst>
          </p:cNvPr>
          <p:cNvSpPr txBox="1"/>
          <p:nvPr/>
        </p:nvSpPr>
        <p:spPr>
          <a:xfrm>
            <a:off x="838200" y="4396358"/>
            <a:ext cx="13458826" cy="207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endParaRPr lang="cs-CZ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Samozřejmě že můžu udělat pojistku s těmito věcmi, ale co ti to pomůže, když budeš mít o 300 tis Kč více na invaliditě či 10 000 na denním odškodném, to ani nepoznáš na tom celém plánu.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018C0DC-BECA-68FB-55FA-881EB827C6EF}"/>
              </a:ext>
            </a:extLst>
          </p:cNvPr>
          <p:cNvSpPr txBox="1"/>
          <p:nvPr/>
        </p:nvSpPr>
        <p:spPr>
          <a:xfrm>
            <a:off x="819150" y="6184278"/>
            <a:ext cx="13458826" cy="157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</a:pPr>
            <a:endParaRPr lang="cs-CZ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super se po cestě na letiště zastavit na skvělou zmrzlinu ale když kvůli tomu nestihneš letadlo, tak hraje roli ta skvělá zmrzlina?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2925FD9-44C3-9B36-E07D-10F976542A74}"/>
              </a:ext>
            </a:extLst>
          </p:cNvPr>
          <p:cNvSpPr txBox="1"/>
          <p:nvPr/>
        </p:nvSpPr>
        <p:spPr>
          <a:xfrm>
            <a:off x="819150" y="7980300"/>
            <a:ext cx="13458826" cy="107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</a:pPr>
            <a:endParaRPr lang="cs-CZ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Plať přesně tolik, kolik máš na míru svému životu a zbytek investuj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42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308" y="-1559092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DD450F-E32B-34E8-63CE-A6FBDAE5B866}"/>
              </a:ext>
            </a:extLst>
          </p:cNvPr>
          <p:cNvSpPr txBox="1"/>
          <p:nvPr/>
        </p:nvSpPr>
        <p:spPr>
          <a:xfrm>
            <a:off x="838200" y="861774"/>
            <a:ext cx="12561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vést schůzku 4/4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801B35-B477-ACC7-DF5D-7BF69B47F83C}"/>
              </a:ext>
            </a:extLst>
          </p:cNvPr>
          <p:cNvSpPr txBox="1"/>
          <p:nvPr/>
        </p:nvSpPr>
        <p:spPr>
          <a:xfrm>
            <a:off x="838200" y="2047138"/>
            <a:ext cx="13458826" cy="357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spočítat, kolik na investici za XY let bude mít, kdyby peníze raději investoval s námi a dát mu příklad v něčem materiálním. </a:t>
            </a:r>
            <a:b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cs-CZ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Tyjo</a:t>
            </a: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kliente, ten měsíční rozdíl 400 Kč je na 30 letech 400 000 Kč! To máš dovolenou kolem světa, nebo rekonstrukci domu, nebo studia pro děti (použít tu odpověď, která se shoduje s jeho cíli ve finančním plánu </a:t>
            </a: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 )</a:t>
            </a: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606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308" y="-1559092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DD450F-E32B-34E8-63CE-A6FBDAE5B866}"/>
              </a:ext>
            </a:extLst>
          </p:cNvPr>
          <p:cNvSpPr txBox="1"/>
          <p:nvPr/>
        </p:nvSpPr>
        <p:spPr>
          <a:xfrm>
            <a:off x="838200" y="861774"/>
            <a:ext cx="12561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Mentorovat a ukončit </a:t>
            </a:r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 </a:t>
            </a:r>
            <a:endParaRPr lang="cs-CZ" sz="5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801B35-B477-ACC7-DF5D-7BF69B47F83C}"/>
              </a:ext>
            </a:extLst>
          </p:cNvPr>
          <p:cNvSpPr txBox="1"/>
          <p:nvPr/>
        </p:nvSpPr>
        <p:spPr>
          <a:xfrm>
            <a:off x="838200" y="2047138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Ukázat, že jste nad věcí a neměříte si ega. 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8D90394-5D11-40B7-09C5-22C289A77127}"/>
              </a:ext>
            </a:extLst>
          </p:cNvPr>
          <p:cNvSpPr txBox="1"/>
          <p:nvPr/>
        </p:nvSpPr>
        <p:spPr>
          <a:xfrm>
            <a:off x="857250" y="2813170"/>
            <a:ext cx="1345882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Odvracet se stále ke klientovi a mluvit na maximum ke klientovi, ne proti druhému poradci.</a:t>
            </a:r>
            <a:endParaRPr lang="cs-CZ" sz="3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4726FA1-C7CE-4AB1-7A72-D5588EB1C25F}"/>
              </a:ext>
            </a:extLst>
          </p:cNvPr>
          <p:cNvSpPr txBox="1"/>
          <p:nvPr/>
        </p:nvSpPr>
        <p:spPr>
          <a:xfrm>
            <a:off x="838200" y="4090412"/>
            <a:ext cx="1345882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konci jak to vyhrajete, poprosit poradce o vizitku, poděkovat klientovi ještě jednou za laskavost udělat tuto zachraňovací schůzku.</a:t>
            </a:r>
            <a:endParaRPr lang="cs-CZ" sz="3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C30F953-F243-7179-C227-8175982E996B}"/>
              </a:ext>
            </a:extLst>
          </p:cNvPr>
          <p:cNvSpPr txBox="1"/>
          <p:nvPr/>
        </p:nvSpPr>
        <p:spPr>
          <a:xfrm>
            <a:off x="819150" y="5367654"/>
            <a:ext cx="13458826" cy="157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Jestli máte pro klienta malou pozornost, dejte mu to na konci schůzky, ne před, to mu lezete do zadku když teče do bot a hodně lidí to prokoukne.</a:t>
            </a:r>
            <a:endParaRPr lang="cs-CZ" sz="32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2D3951B-56D1-9ECE-F878-98DBF9E4BBB0}"/>
              </a:ext>
            </a:extLst>
          </p:cNvPr>
          <p:cNvSpPr txBox="1"/>
          <p:nvPr/>
        </p:nvSpPr>
        <p:spPr>
          <a:xfrm>
            <a:off x="895350" y="7126180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Sedněte do auta a cítíte se skvěle, energie a sebevědomí na měsíce.</a:t>
            </a:r>
            <a:endParaRPr lang="cs-CZ" sz="32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164CD26-10C9-94CA-5AA0-13FD7A6526B1}"/>
              </a:ext>
            </a:extLst>
          </p:cNvPr>
          <p:cNvSpPr txBox="1"/>
          <p:nvPr/>
        </p:nvSpPr>
        <p:spPr>
          <a:xfrm>
            <a:off x="895350" y="7884432"/>
            <a:ext cx="13458826" cy="575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3919"/>
              </a:lnSpc>
              <a:spcBef>
                <a:spcPct val="0"/>
              </a:spcBef>
              <a:buClr>
                <a:srgbClr val="3EB499"/>
              </a:buClr>
              <a:buFont typeface="Wingdings" pitchFamily="2" charset="2"/>
              <a:buChar char="§"/>
            </a:pPr>
            <a:r>
              <a:rPr lang="cs-CZ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Buďte s klientem už navždy, takoví neodcházejí ani nepřemýšlí.</a:t>
            </a: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735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135" y="-644684"/>
            <a:ext cx="5592004" cy="5592004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C977D7D-87C8-46EE-3335-4EBB55CB5431}"/>
              </a:ext>
            </a:extLst>
          </p:cNvPr>
          <p:cNvSpPr txBox="1"/>
          <p:nvPr/>
        </p:nvSpPr>
        <p:spPr>
          <a:xfrm>
            <a:off x="1543049" y="1119768"/>
            <a:ext cx="1383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Proč bych o tom měl mluvit já??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02B0BF-16EC-9965-51EC-4BF36A719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61" y="2659202"/>
            <a:ext cx="9767948" cy="97679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6DD991E-A936-504A-18AD-DB36452CFD90}"/>
              </a:ext>
            </a:extLst>
          </p:cNvPr>
          <p:cNvSpPr txBox="1"/>
          <p:nvPr/>
        </p:nvSpPr>
        <p:spPr>
          <a:xfrm>
            <a:off x="1543048" y="2182148"/>
            <a:ext cx="126301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zářezů na pažbě v přímém střetu u klientů s konkurenčním poradcem / poradkyní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5DEE9A3-9A90-D1A1-BFC3-7911B3ABB10C}"/>
              </a:ext>
            </a:extLst>
          </p:cNvPr>
          <p:cNvSpPr txBox="1"/>
          <p:nvPr/>
        </p:nvSpPr>
        <p:spPr>
          <a:xfrm>
            <a:off x="1543049" y="3037826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Nespočet úspěšně převzatých klientů od konkurenčních poradců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ADDC468-9B7A-73E7-D097-AE5D1C89B3A5}"/>
              </a:ext>
            </a:extLst>
          </p:cNvPr>
          <p:cNvSpPr txBox="1"/>
          <p:nvPr/>
        </p:nvSpPr>
        <p:spPr>
          <a:xfrm>
            <a:off x="1543049" y="3893504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Přišel jsem historicky pouze o pár klientů, živil jsem své ego, nebo jsem nechtěl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993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F8C6E08-4989-BDBF-B30C-70183B804C22}"/>
              </a:ext>
            </a:extLst>
          </p:cNvPr>
          <p:cNvSpPr/>
          <p:nvPr/>
        </p:nvSpPr>
        <p:spPr>
          <a:xfrm rot="2700000">
            <a:off x="-14785988" y="-17458608"/>
            <a:ext cx="18287996" cy="1942005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Box 6"/>
          <p:cNvSpPr txBox="1"/>
          <p:nvPr/>
        </p:nvSpPr>
        <p:spPr>
          <a:xfrm>
            <a:off x="1371600" y="-21080390"/>
            <a:ext cx="11155680" cy="5087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ct val="150000"/>
              </a:lnSpc>
              <a:spcBef>
                <a:spcPct val="0"/>
              </a:spcBef>
            </a:pPr>
            <a:r>
              <a:rPr lang="cs-CZ" sz="11500" b="1" dirty="0">
                <a:solidFill>
                  <a:srgbClr val="3FB499"/>
                </a:solidFill>
                <a:latin typeface="Overpass Black" pitchFamily="2" charset="-18"/>
                <a:ea typeface="Open Sans" panose="020B0606030504020204" pitchFamily="34" charset="0"/>
                <a:cs typeface="Open Sans" panose="020B0606030504020204" pitchFamily="34" charset="0"/>
              </a:rPr>
              <a:t>Termíny na rok 2024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4B01262-E328-9473-588D-FA5DDE4313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9228" y="427494"/>
            <a:ext cx="9449544" cy="94320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FBDB9D6-32F1-F6A7-4233-4A55C4417AFF}"/>
              </a:ext>
            </a:extLst>
          </p:cNvPr>
          <p:cNvGrpSpPr/>
          <p:nvPr/>
        </p:nvGrpSpPr>
        <p:grpSpPr>
          <a:xfrm>
            <a:off x="0" y="9037239"/>
            <a:ext cx="18288000" cy="3086102"/>
            <a:chOff x="0" y="0"/>
            <a:chExt cx="4816593" cy="8128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29D8B4C-95EA-4D5C-159F-1475A97A0E01}"/>
                </a:ext>
              </a:extLst>
            </p:cNvPr>
            <p:cNvSpPr/>
            <p:nvPr/>
          </p:nvSpPr>
          <p:spPr>
            <a:xfrm>
              <a:off x="0" y="0"/>
              <a:ext cx="4816593" cy="329155"/>
            </a:xfrm>
            <a:custGeom>
              <a:avLst/>
              <a:gdLst/>
              <a:ahLst/>
              <a:cxnLst/>
              <a:rect l="l" t="t" r="r" b="b"/>
              <a:pathLst>
                <a:path w="4816592" h="329155">
                  <a:moveTo>
                    <a:pt x="0" y="0"/>
                  </a:moveTo>
                  <a:lnTo>
                    <a:pt x="4816592" y="0"/>
                  </a:lnTo>
                  <a:lnTo>
                    <a:pt x="4816592" y="329155"/>
                  </a:lnTo>
                  <a:lnTo>
                    <a:pt x="0" y="329155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pPr algn="ctr"/>
              <a:r>
                <a:rPr lang="cs-CZ" sz="7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Díky</a:t>
              </a:r>
              <a:endParaRPr sz="7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4D7B7D-47B2-783C-511A-4056C96DC807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366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024" y="-1026811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BE3A703-F5D0-3528-E288-65B6A537DAAF}"/>
              </a:ext>
            </a:extLst>
          </p:cNvPr>
          <p:cNvSpPr txBox="1"/>
          <p:nvPr/>
        </p:nvSpPr>
        <p:spPr>
          <a:xfrm>
            <a:off x="1543050" y="1119768"/>
            <a:ext cx="108775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Beplan</a:t>
            </a:r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Konference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865B937-53BF-5879-6775-58A4B4E9E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76" y="2113503"/>
            <a:ext cx="14119531" cy="705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0754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024" y="-800100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BE3A703-F5D0-3528-E288-65B6A537DAAF}"/>
              </a:ext>
            </a:extLst>
          </p:cNvPr>
          <p:cNvSpPr txBox="1"/>
          <p:nvPr/>
        </p:nvSpPr>
        <p:spPr>
          <a:xfrm>
            <a:off x="838200" y="1028700"/>
            <a:ext cx="1409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Novinky + připomenutí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527D208-6978-44D6-47CE-3554C44C78AD}"/>
              </a:ext>
            </a:extLst>
          </p:cNvPr>
          <p:cNvSpPr txBox="1"/>
          <p:nvPr/>
        </p:nvSpPr>
        <p:spPr>
          <a:xfrm>
            <a:off x="1543050" y="2183425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Růstový den ve čtvrtek 6. 2. od 9:00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895214-A7C3-FCD5-1DFD-1F951F96C582}"/>
              </a:ext>
            </a:extLst>
          </p:cNvPr>
          <p:cNvSpPr txBox="1"/>
          <p:nvPr/>
        </p:nvSpPr>
        <p:spPr>
          <a:xfrm>
            <a:off x="1543050" y="2988947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Startuje akademie pro nováčky ve středu 5. 2. + platba předem důležitá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F01CE9-283E-055F-D418-10C2C2A50533}"/>
              </a:ext>
            </a:extLst>
          </p:cNvPr>
          <p:cNvSpPr txBox="1"/>
          <p:nvPr/>
        </p:nvSpPr>
        <p:spPr>
          <a:xfrm>
            <a:off x="1553382" y="3794469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Finanční svoboda 20. února od 16:00, pojďte na náslech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B089B1A-DD42-E54D-CECB-D44FAB9F8364}"/>
              </a:ext>
            </a:extLst>
          </p:cNvPr>
          <p:cNvSpPr txBox="1"/>
          <p:nvPr/>
        </p:nvSpPr>
        <p:spPr>
          <a:xfrm>
            <a:off x="1553382" y="4599991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Středa od 9:00 Liberty online, průběžné výsledky na zimní dovolenou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617F448-3505-5ABC-945A-52BBB1EEBFE5}"/>
              </a:ext>
            </a:extLst>
          </p:cNvPr>
          <p:cNvSpPr txBox="1"/>
          <p:nvPr/>
        </p:nvSpPr>
        <p:spPr>
          <a:xfrm>
            <a:off x="1553382" y="5405513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Goracy</a:t>
            </a:r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Potok 20. – 22. březen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967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024" y="-1026811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BE3A703-F5D0-3528-E288-65B6A537DAAF}"/>
              </a:ext>
            </a:extLst>
          </p:cNvPr>
          <p:cNvSpPr txBox="1"/>
          <p:nvPr/>
        </p:nvSpPr>
        <p:spPr>
          <a:xfrm>
            <a:off x="1543050" y="1119768"/>
            <a:ext cx="108775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Liberty kvartální porady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532500B-F7C6-1A13-70CF-6804DA892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49" y="2425387"/>
            <a:ext cx="12051219" cy="3327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719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D310E1B-467D-3438-C0FE-02B5D475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82" y="-83318"/>
            <a:ext cx="10453636" cy="10453636"/>
          </a:xfrm>
          <a:prstGeom prst="rect">
            <a:avLst/>
          </a:prstGeom>
          <a:effectLst>
            <a:outerShdw blurRad="139700" dist="101600" dir="5400000" algn="ctr" rotWithShape="0">
              <a:schemeClr val="tx1">
                <a:alpha val="10000"/>
              </a:scheme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0" y="6955519"/>
            <a:ext cx="18288000" cy="1130462"/>
            <a:chOff x="0" y="0"/>
            <a:chExt cx="4816593" cy="297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7735"/>
            </a:xfrm>
            <a:custGeom>
              <a:avLst/>
              <a:gdLst/>
              <a:ahLst/>
              <a:cxnLst/>
              <a:rect l="l" t="t" r="r" b="b"/>
              <a:pathLst>
                <a:path w="4816592" h="297735">
                  <a:moveTo>
                    <a:pt x="0" y="0"/>
                  </a:moveTo>
                  <a:lnTo>
                    <a:pt x="4816592" y="0"/>
                  </a:lnTo>
                  <a:lnTo>
                    <a:pt x="4816592" y="297735"/>
                  </a:lnTo>
                  <a:lnTo>
                    <a:pt x="0" y="297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566558" y="7063550"/>
            <a:ext cx="1315488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cs-CZ" sz="6000" b="1" dirty="0">
                <a:solidFill>
                  <a:srgbClr val="3FB4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Začalo to v roce 2013</a:t>
            </a:r>
          </a:p>
        </p:txBody>
      </p:sp>
    </p:spTree>
    <p:extLst>
      <p:ext uri="{BB962C8B-B14F-4D97-AF65-F5344CB8AC3E}">
        <p14:creationId xmlns:p14="http://schemas.microsoft.com/office/powerpoint/2010/main" val="4266187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C2201CD-72A8-4C52-8739-0AEFDF8DC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024" y="-1026811"/>
            <a:ext cx="11458472" cy="11458472"/>
          </a:xfrm>
          <a:prstGeom prst="rect">
            <a:avLst/>
          </a:prstGeom>
          <a:effectLst/>
        </p:spPr>
      </p:pic>
      <p:grpSp>
        <p:nvGrpSpPr>
          <p:cNvPr id="2" name="Group 2"/>
          <p:cNvGrpSpPr/>
          <p:nvPr/>
        </p:nvGrpSpPr>
        <p:grpSpPr>
          <a:xfrm>
            <a:off x="0" y="9511760"/>
            <a:ext cx="18288000" cy="775240"/>
            <a:chOff x="0" y="0"/>
            <a:chExt cx="4816593" cy="204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4178"/>
            </a:xfrm>
            <a:custGeom>
              <a:avLst/>
              <a:gdLst/>
              <a:ahLst/>
              <a:cxnLst/>
              <a:rect l="l" t="t" r="r" b="b"/>
              <a:pathLst>
                <a:path w="4816592" h="204178">
                  <a:moveTo>
                    <a:pt x="0" y="0"/>
                  </a:moveTo>
                  <a:lnTo>
                    <a:pt x="4816592" y="0"/>
                  </a:lnTo>
                  <a:lnTo>
                    <a:pt x="4816592" y="204178"/>
                  </a:lnTo>
                  <a:lnTo>
                    <a:pt x="0" y="204178"/>
                  </a:lnTo>
                  <a:close/>
                </a:path>
              </a:pathLst>
            </a:custGeom>
            <a:solidFill>
              <a:srgbClr val="69BFAB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5264" y="9713643"/>
            <a:ext cx="1315488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Ochrana bohatství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BE3A703-F5D0-3528-E288-65B6A537DAAF}"/>
              </a:ext>
            </a:extLst>
          </p:cNvPr>
          <p:cNvSpPr txBox="1"/>
          <p:nvPr/>
        </p:nvSpPr>
        <p:spPr>
          <a:xfrm>
            <a:off x="1543050" y="1119768"/>
            <a:ext cx="108775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Přišel jsem o klientku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3FF3BC-926A-3EF8-B8C6-E5A06EB3D495}"/>
              </a:ext>
            </a:extLst>
          </p:cNvPr>
          <p:cNvSpPr txBox="1"/>
          <p:nvPr/>
        </p:nvSpPr>
        <p:spPr>
          <a:xfrm>
            <a:off x="1543050" y="2183425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Udělal jsem pro ni úvěr, který ji řekli v bance že není reálný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FF711D-7CAF-C88E-204C-F59CEEB22CC2}"/>
              </a:ext>
            </a:extLst>
          </p:cNvPr>
          <p:cNvSpPr txBox="1"/>
          <p:nvPr/>
        </p:nvSpPr>
        <p:spPr>
          <a:xfrm>
            <a:off x="1543050" y="3100331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Sjednal jsem libové životní pojištění oproti tomu co měla do té chvíle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5591330-C820-C984-983F-AF6396FB7577}"/>
              </a:ext>
            </a:extLst>
          </p:cNvPr>
          <p:cNvSpPr txBox="1"/>
          <p:nvPr/>
        </p:nvSpPr>
        <p:spPr>
          <a:xfrm>
            <a:off x="1543050" y="4017237"/>
            <a:ext cx="12782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Pomohl jsem ji dostat se z kolečka ČMSS, kde ji točili v poplatcích, 200, 400, 600, 800..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1F90097-5349-13A4-CF79-995B1DAB811D}"/>
              </a:ext>
            </a:extLst>
          </p:cNvPr>
          <p:cNvSpPr txBox="1"/>
          <p:nvPr/>
        </p:nvSpPr>
        <p:spPr>
          <a:xfrm>
            <a:off x="1543050" y="4938014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Díky pojistky přišlo plnění za vážnou nemoc přes 170 000 Kč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1A0615B-1359-18EA-5F12-3AD795967788}"/>
              </a:ext>
            </a:extLst>
          </p:cNvPr>
          <p:cNvSpPr txBox="1"/>
          <p:nvPr/>
        </p:nvSpPr>
        <p:spPr>
          <a:xfrm>
            <a:off x="1543050" y="5823456"/>
            <a:ext cx="124015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Ale, zrušil jsem hospitalizaci </a:t>
            </a:r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</a:t>
            </a:r>
            <a:endParaRPr lang="cs-CZ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3022C0A-4F03-0C3F-8F6D-029DBBC9D6AF}"/>
              </a:ext>
            </a:extLst>
          </p:cNvPr>
          <p:cNvSpPr txBox="1"/>
          <p:nvPr/>
        </p:nvSpPr>
        <p:spPr>
          <a:xfrm>
            <a:off x="1531426" y="6742107"/>
            <a:ext cx="124015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Prý jsem blázen a zrušila mi tu smlouvu, ještě v telefonu se slovy: Ať jsem rád, že mě nedají na ČNB za to že ruším tak důležité připojištění. Já ji samozřejmě slovně vysvětlil a moje ego jsem nakrmil, peněženka utrpěla zásah.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498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5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7|0.8|1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13039</TotalTime>
  <Words>1727</Words>
  <Application>Microsoft Macintosh PowerPoint</Application>
  <PresentationFormat>Vlastní</PresentationFormat>
  <Paragraphs>193</Paragraphs>
  <Slides>40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Open Sans Bold</vt:lpstr>
      <vt:lpstr>Wingdings</vt:lpstr>
      <vt:lpstr>Overpass Black</vt:lpstr>
      <vt:lpstr>Arial</vt:lpstr>
      <vt:lpstr>Open Sans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Obsah</dc:title>
  <cp:lastModifiedBy>Microsoft Office User</cp:lastModifiedBy>
  <cp:revision>204</cp:revision>
  <dcterms:created xsi:type="dcterms:W3CDTF">2006-08-16T00:00:00Z</dcterms:created>
  <dcterms:modified xsi:type="dcterms:W3CDTF">2025-02-03T10:21:58Z</dcterms:modified>
  <dc:identifier>DAFYgcoz80I</dc:identifier>
</cp:coreProperties>
</file>